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1"/>
  </p:notesMasterIdLst>
  <p:handoutMasterIdLst>
    <p:handoutMasterId r:id="rId82"/>
  </p:handoutMasterIdLst>
  <p:sldIdLst>
    <p:sldId id="267" r:id="rId3"/>
    <p:sldId id="270" r:id="rId4"/>
    <p:sldId id="272" r:id="rId5"/>
    <p:sldId id="268" r:id="rId6"/>
    <p:sldId id="274" r:id="rId7"/>
    <p:sldId id="275" r:id="rId8"/>
    <p:sldId id="276" r:id="rId9"/>
    <p:sldId id="277" r:id="rId10"/>
    <p:sldId id="273" r:id="rId11"/>
    <p:sldId id="288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90" y="55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2024-08-16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8/16/2024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8/16/2024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8/16/2024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8/16/2024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8/16/2024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sz="5400" dirty="0" err="1" smtClean="0">
                <a:solidFill>
                  <a:schemeClr val="tx1">
                    <a:lumMod val="50000"/>
                  </a:schemeClr>
                </a:solidFill>
              </a:rPr>
              <a:t>OpenCV</a:t>
            </a:r>
            <a:r>
              <a:rPr lang="en-US" altLang="ko-KR" sz="5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5400" dirty="0" smtClean="0">
                <a:solidFill>
                  <a:schemeClr val="tx1">
                    <a:lumMod val="50000"/>
                  </a:schemeClr>
                </a:solidFill>
              </a:rPr>
              <a:t>설치와 기초 사용법</a:t>
            </a:r>
            <a:endParaRPr lang="en-US" altLang="ko-KR" sz="5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816004"/>
            <a:ext cx="6273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다수의 모듈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(module)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구성되어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다양한 클래스와 함수를 그 기능과 성격에 따라 모아서 만들어 놓은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부분 라이브러리임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2-1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주요 모듈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83" y="3198572"/>
            <a:ext cx="6223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082" y="1527969"/>
            <a:ext cx="6589713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각각 별도의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dll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 만들어짐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이용하는 프로그램을 개발하려면 여러 모듈 중에서 자신에게 필요한 모듈을 모두 선택하여 프로젝트에 포함시켜야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core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행렬 및 영상을 저장하는 용도로 사용되므로 항상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동영상 또는 정지 영상 파일을 불러오기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videoio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imgcodecs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모듈이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영상 처리 기능을 이용하기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imgproc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모듈도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검출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움직임 분석 등 특화된 컴퓨터 비전 기능을 사용하기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features2d,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objdetect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video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모듈이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인식 또는 판단과 같은 고수준의 작업을 위하여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사용할 수도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2-2 </a:t>
            </a:r>
            <a:r>
              <a:rPr lang="ko-KR" altLang="en-US" sz="1600" b="1" dirty="0" smtClean="0"/>
              <a:t>일반적인 컴퓨터 비전 문제 해결 과정과 관련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모듈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301" y="2654739"/>
            <a:ext cx="7450138" cy="3486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컴퓨터 비전 문제 해결 과정에서 사용할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나타냄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프로젝트를 만들 때마다 다수의 모듈을 프로젝트에 포함하는 것이 번거롭기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여러 개의 모듈을 통합하는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world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world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개별적으로 나뉘어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모두 합쳐서 하나의 모듈로 재구성한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world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 하나만 프로젝트에 추가하면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모든 기능을 사용할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world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opencv_world400.dll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 만들어짐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현재에도 지속적으로 업데이트되고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최신의 컴퓨터 비전 알고리즘은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(extra module)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함께 개발되고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모듈에는 주로 아직 안정화가 되지 않은 최신 알고리즘 구현이 포함됨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소스 코드는 공개되었지만 알고리즘에 특허가 걸려 있어서 무료로 사용할 수 없는 기능과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관련 기능도 추가 모듈로 배포됨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코드가 배포되는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GitHub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opencv_contrib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저장소를 통해 따로 배포되고 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관련 사이트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 사이트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https://opencv.org/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 웹 사이트에서는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소개와 최신 소식을 확인할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설치 파일 및 소스파일을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함수 또는 클래스의 자세한 사용 방법이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문서 사이트를 활용할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문서 사이트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https://docs.opencv.org/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 따른 문서 접근이 가능함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버전의 문서는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https://docs.opencv.org/4.0.0/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관련 사이트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문서 페이지의 우측 상단 검색 창에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또는 클래스 이름을 입력하면 해당하는 함수 또는 클래스에 대한 자세한 설명 페이지로 쉽게 이동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2-3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4.0.0 </a:t>
            </a:r>
            <a:r>
              <a:rPr lang="ko-KR" altLang="en-US" sz="1600" b="1" dirty="0" smtClean="0"/>
              <a:t>문서 사이트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070" y="2928414"/>
            <a:ext cx="7457957" cy="3323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585576"/>
            <a:ext cx="7354855" cy="224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en-US" altLang="ko-KR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OpenCV</a:t>
            </a:r>
            <a:r>
              <a:rPr lang="en-US" altLang="ko-KR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설치와 기초 사용법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개요와 설치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사용하기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HelloCV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관련 사이트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이용하다가 궁금한 사항이 생기면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질문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답변 포럼에서 해답을 구할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질문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답변 포럼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http://answers.opencv.org/questions/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포럼에는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명 이상의 사용자가 가입되어 있으며 다양한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교환할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웹사이트에서 궁금한 사항을 검색하거나 또는 새로운 질문을 올려서 해결 방법을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소스 코드는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GitHub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사이트를 통해 관리됨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소스 저장소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https://github.com/opencv/opencv/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 소스 저장소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https://github.com/opencv/opencv_contrib/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저장소에서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코드의 업데이트 현황을 확인할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설치한다는 것은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관련된 헤더 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여러분 컴퓨터에 생성하는 작업을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체제를 사용하는 경우 두 가지 방법으로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설치 실행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설치하는 방법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하나는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설치하는 방법</a:t>
            </a: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354421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2-2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방법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3863388"/>
            <a:ext cx="7961096" cy="1754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파일을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설치하려면 일단 여러분이 사용하고 있는 컴퓨터가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체제여야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사용해야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설치에 필요한 하드디스크 공간은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1.1GByte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파일은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 주소는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https://www.opencv.org/</a:t>
            </a: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브라우저를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 사이트에 접속한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상단의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메뉴를 마우스로 클릭하면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페이지로 이동함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2-4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실행 파일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7604125" cy="327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1527969"/>
            <a:ext cx="7619110" cy="24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파일의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opencv-4.0.0-vc14_vc15.exe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파일은 자동으로 압축이 해제되는 자동 압축 해제 프로그램임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62250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2-5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폴더 지정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68144"/>
            <a:ext cx="491490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프로그램이 파일 압축을 모두 해제하면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sources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폴더가 생성됨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C:\opencv\sources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파일이 들어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C:\opencv\build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아래에는 소스 코드로부터 만들어진 라이브러리 파일과 헤더 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기타 유용한 파일이 저장되어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아래의 폴더 구조와 간략한 설명을 나타냄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2-6 </a:t>
            </a:r>
            <a:r>
              <a:rPr lang="ko-KR" altLang="en-US" sz="1600" b="1" dirty="0" smtClean="0"/>
              <a:t>설치된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폴더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7694613" cy="378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라이브러리에서 사용하는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관련 헤더 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(*.hpp)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C:\opencv\build\include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모여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C:\opencv\build\x64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위치함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폴더 아래의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vc14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 파일이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vc15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 파일이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C:\opencv\build\x64\vc15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아래에는 다시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bin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실행 시 필요한 동적 연결 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(DLL, Dynamic Linking Library)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유틸리티 프로그램이 생성됨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생성될 때 함께 만들어지는 가져오기 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(import library)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저장됨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world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 파일을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파일이 생성하는 동적 연결 라이브러리 파일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opencv_world400.dll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opencv_world400d.dll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연관된 가져오기 라이브러리 파일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opencv_world400.lib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opencv_world400d.lib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파일 이름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붙은 파일은 디버그 모드에서 사용되는 파일임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헤더 파일과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추후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프로그램을 개발할 때 사용됨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프로그램을 실행할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필요함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여러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프로그램에서 공통으로 사용하므로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있는 폴더를 시스템 환경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추가하여 사용하는 것이 편리함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2.1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개요와 설치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 환경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폴더 위치를 추가하는 방법에 대해 알아보면 컴퓨터 제어판에서 시스템 항목을 선택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시스템 창에서 고급 시스템 설정 항목을 클릭하면 시스템 속성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로고 키 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함께 눌러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검색 창이 나타나게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‘시스템 환경 변수 편집’이라고 입력하면 시스템 속성 창을 띄울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 속성 창에서 고급 탭을 선택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아래쪽의 환경 변수 버튼을 클릭하면 환경 변수 편집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사용자계정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사용자 변수 항목의 새로 만들기 버튼을 클릭하면 새 사용자 변수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 사용자 변수 창에서 변수 이름 항목에는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OPENCV_DIR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입력하고 변수 값에는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OPENCV_DIR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변수가 추가된 모습과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변수를 편집하는 화면을 참고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2-7 </a:t>
            </a:r>
            <a:r>
              <a:rPr lang="ko-KR" altLang="en-US" sz="1600" b="1" dirty="0" smtClean="0"/>
              <a:t>시스템 환경 변수에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관련 변수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6446621" cy="387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로고 키 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함께 눌러서 실행 창이 나타나게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입력하면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콘솔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opencv_version.exe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입력하고 키보드의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Enter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눌러 보자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2-8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버전 확인 유틸리티 실행하기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652" y="3256179"/>
            <a:ext cx="7618196" cy="214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2.2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사용하기</a:t>
            </a:r>
            <a:r>
              <a:rPr lang="en-US" altLang="ko-KR" sz="2600" dirty="0" smtClean="0">
                <a:solidFill>
                  <a:schemeClr val="accent5"/>
                </a:solidFill>
              </a:rPr>
              <a:t>: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HelloCV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프로그램을 만들기 위하여 먼저 컴퓨터에 설치된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실행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새로운 프로젝트를 생성하기 위하여 메뉴에서 파일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 만들기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항목을 선택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2-9 </a:t>
            </a:r>
            <a:r>
              <a:rPr lang="ko-KR" altLang="en-US" sz="1600" b="1" dirty="0" smtClean="0"/>
              <a:t>새 프로젝트 창에서 </a:t>
            </a:r>
            <a:r>
              <a:rPr lang="en-US" altLang="ko-KR" sz="1600" b="1" dirty="0" err="1" smtClean="0"/>
              <a:t>HelloCV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프로젝트 만들기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486607"/>
            <a:ext cx="72009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575281"/>
            <a:ext cx="72009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데스크톱 프로젝트의 종류와 옵션을 설정하는 창의 모습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빈 프로젝트 형식으로 새 프로젝트를 생성하고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추후 필요한 소스 파일만 추가하여 프로그램을 개발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79532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2-10 Windows </a:t>
            </a:r>
            <a:r>
              <a:rPr lang="ko-KR" altLang="en-US" sz="1600" b="1" dirty="0" smtClean="0"/>
              <a:t>데스크톱 프로젝트 속성 설정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109864"/>
            <a:ext cx="43561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왼편에 솔루션 탐색기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프로젝트가 생성되어 있음을 확인할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기본적으로 새 프로젝트의 활성 솔루션을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버전인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x86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빌드되어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있기 때문에 여러분이 만드는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플랫폼을 사용해야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툴바에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나타나 있는 활성 솔루션 플랫폼을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2-11 </a:t>
            </a:r>
            <a:r>
              <a:rPr lang="ko-KR" altLang="en-US" sz="1600" b="1" dirty="0" smtClean="0"/>
              <a:t>활성 솔루션 플랫폼을 </a:t>
            </a:r>
            <a:r>
              <a:rPr lang="en-US" altLang="ko-KR" sz="1600" b="1" dirty="0" smtClean="0"/>
              <a:t>x64</a:t>
            </a:r>
            <a:r>
              <a:rPr lang="ko-KR" altLang="en-US" sz="1600" b="1" dirty="0" smtClean="0"/>
              <a:t>로 설정하기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1" y="2563830"/>
            <a:ext cx="7078404" cy="414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솔루션 탐색기 창을 보면 ‘소스 파일’과 ‘헤더 파일’이라는 이름을 가진 폴더 모양의 아이콘만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소스 파일과 헤더 파일은 하나도 없는 것을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앞서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데스크톱 프로젝트의 옵션에서 ‘빈 프로젝트’ 항목을 선택하였기 때문임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 lnSpcReduction="10000"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오픈 소스로 개발되고 있는 컴퓨터 비전 및 머신 러닝 라이브러리임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 Source Computer Vision Library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약어 형태로 이름이 지어졌으며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‘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오픈씨브이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’라고 읽음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개가 넘는 최신 컴퓨터 비전 알고리즘과 머신 러닝 알고리즘을 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기본적인 영상 파일 입출력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화질 향상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검출과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비전 문제 해결 등 기능을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k-Nearest Neighbor)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>
                <a:latin typeface="KoPub돋움체_Pro Light" pitchFamily="18" charset="-127"/>
                <a:ea typeface="KoPub돋움체_Pro Light" pitchFamily="18" charset="-127"/>
              </a:rPr>
              <a:t>서</a:t>
            </a:r>
            <a:r>
              <a:rPr lang="ko-KR" altLang="en-US" smtClean="0">
                <a:latin typeface="KoPub돋움체_Pro Light" pitchFamily="18" charset="-127"/>
                <a:ea typeface="KoPub돋움체_Pro Light" pitchFamily="18" charset="-127"/>
              </a:rPr>
              <a:t>포트벡터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(SVM, Support Vector Machine)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머신 러닝 알고리즘도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(deep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알려져 있는 심층 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(DNN, Deep Neural Network)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실행하는 기능도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라이브러리의 활용도가 더욱 높아지고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 태생부터 실시간 처리를 고려하여 만들어졌기 때문에 다양한 하드웨어 플랫폼에서 매우 빠르게 동작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 소스 코드를 입력할 새 소스 파일을 추가하려면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메뉴에서 프로젝트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 항목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…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2-12 </a:t>
            </a:r>
            <a:r>
              <a:rPr lang="ko-KR" altLang="en-US" sz="1600" dirty="0" smtClean="0"/>
              <a:t>새 항목 추가 창에서 </a:t>
            </a:r>
            <a:r>
              <a:rPr lang="en-US" altLang="ko-KR" sz="1600" dirty="0" smtClean="0"/>
              <a:t>main.cpp </a:t>
            </a:r>
            <a:r>
              <a:rPr lang="ko-KR" altLang="en-US" sz="1600" dirty="0" smtClean="0"/>
              <a:t>파일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910537"/>
            <a:ext cx="73056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585576"/>
            <a:ext cx="730567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main.cpp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새로 생성하면 곧바로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중앙에 소스 코드를 입력할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편집창이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나타남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480984"/>
            <a:ext cx="7557278" cy="2791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739" y="1412755"/>
            <a:ext cx="7563895" cy="243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프로그램을 개발할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라이브러리와 관련된 폴더 정보를 인식하도록 별도의 설정을 해 주어야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작업은 프로젝트 속성 페이지에서 수행함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73771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2-13 main.cpp </a:t>
            </a:r>
            <a:r>
              <a:rPr lang="ko-KR" altLang="en-US" sz="1600" dirty="0" smtClean="0"/>
              <a:t>소스 코드 입력 후 빨간색 밑줄 메시지 확인하기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955" y="3051794"/>
            <a:ext cx="7683500" cy="343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구성에서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관련 설정을 추가하는 방법을 알아보자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2-14 </a:t>
            </a:r>
            <a:r>
              <a:rPr lang="en-US" altLang="ko-KR" sz="1600" dirty="0" err="1" smtClean="0"/>
              <a:t>HelloCV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 페이지 창에서 추가 포함 디렉터리 설정하기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974" y="2507288"/>
            <a:ext cx="5932271" cy="410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헤더 파일이 위치한 디렉터리를 설정하는 작업부터 시작해 보자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2-15 </a:t>
            </a:r>
            <a:r>
              <a:rPr lang="en-US" altLang="ko-KR" sz="1600" dirty="0" err="1" smtClean="0"/>
              <a:t>OpenCV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포함 디렉터리 추가하기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3753"/>
            <a:ext cx="5246471" cy="397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파일이 위치한 폴더를 설정해야 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2-16 </a:t>
            </a:r>
            <a:r>
              <a:rPr lang="en-US" altLang="ko-KR" sz="1600" dirty="0" err="1" smtClean="0"/>
              <a:t>HelloCV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 페이지 창에서 추가 라이브러리 디렉터리 설정하기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383" y="2540480"/>
            <a:ext cx="5535613" cy="4172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사용할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이름을 입력해야 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16164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2-17 </a:t>
            </a:r>
            <a:r>
              <a:rPr lang="en-US" altLang="ko-KR" sz="1600" dirty="0" err="1" smtClean="0"/>
              <a:t>HelloCV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속성 페이지 창에서 추가 종속성 설정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2499856"/>
            <a:ext cx="6281181" cy="415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구성을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관련 설정을 추가하자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 페이지 창 하단의 적용 버튼을 클릭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좌측 상단의 구성 항목을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앞에서 수행했던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관련된 추가 포함 디렉터리와 추가 라이브러리 디렉터리를 같은 방법으로 설정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관련된 추가 포함 디렉터리와 추가 라이브러리 디렉터리를 설정하는 방법은 앞서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구성에서 설정했던 방법과 완전히 동일함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추가 종속성 설정 시 입력할 라이브러리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opencv_world400.lib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입력해야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이름 중에서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붙어 있는 파일은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모드에서 사용하는 파일임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붙어 있지 않은 파일은 릴리스 모드에서 사용하는 파일임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언어로 작성되었지만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널리 사용되고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Python, Java,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Matlab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JavaScript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인터페이스도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Windows, Linux,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MacOS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운영 체제를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안드로이드와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모바일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환경도 지원함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기능은 대부분 병렬 처리로 동작함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MMX, SSE, AVX, NEON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특화 명령어도 지원함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오래전부터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통한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활용을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BSD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라이선스를 따르고 있기 때문에 학계 연구용이나 상업적인 용도로 자유롭게 사용할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이용하여 상용 프로그램을 만들 수도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코드의 일부를 사용하여 프로그램을 개발하는 것도 허용됨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프로젝트를 생성할 때마다 프로젝트 속성에 추가해야 한다는 점을 기억하기 바람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표 </a:t>
            </a:r>
            <a:r>
              <a:rPr lang="en-US" altLang="ko-KR" sz="1600" dirty="0" smtClean="0"/>
              <a:t>2-3 </a:t>
            </a:r>
            <a:r>
              <a:rPr lang="en-US" altLang="ko-KR" sz="1600" dirty="0" err="1" smtClean="0"/>
              <a:t>OpenCV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예제 프로그램 속성 페이지에서 </a:t>
            </a:r>
            <a:r>
              <a:rPr lang="en-US" altLang="ko-KR" sz="1600" dirty="0" err="1" smtClean="0"/>
              <a:t>OpenCV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관련 설정하기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892954"/>
            <a:ext cx="6653213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 페이지 창에서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설정을 마치고 다시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main.cpp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편집 창으로 돌아오면 빨간색 밑줄이 사라진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에러가 사라졌으므로 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항목을 선택하면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HelloCV.exe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 파일을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현재 솔루션 구성이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x64\Debug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HelloCV.exe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구성이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x64\Release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HelloCV.exe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HelloCV.exe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실행하려면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메뉴에서 디버그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디버그하지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않고 시작 메뉴 항목을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디버그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디버깅 시작 메뉴를 선택해도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HelloCV.exe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실행이 됩니다만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메뉴는 말 그대로 디버깅을 위한 용도이므로 단순히 실행 결과를 확인하려면 디버그하지 않고 시작 메뉴를 사용하는 편이 좋음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Microsoft 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디버그 콘솔 창이 나타나고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여러분이 사용하고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 정보가 문자열로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디버그하지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않고 시작 메뉴로 프로그램을 실행하면 키보드 입력이 있을 때까지 콘솔 창을 닫지 않기 때문에 결과를 확인하기가 편리함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2-18 </a:t>
            </a:r>
            <a:r>
              <a:rPr lang="en-US" altLang="ko-KR" sz="1600" dirty="0" err="1" smtClean="0"/>
              <a:t>OpenCV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버전을 출력하는 </a:t>
            </a:r>
            <a:r>
              <a:rPr lang="en-US" altLang="ko-KR" sz="1600" dirty="0" err="1" smtClean="0"/>
              <a:t>HelloCV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486607"/>
            <a:ext cx="7986713" cy="1867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프로젝트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이용하여 영상 파일을 불러와서 처리하는 방법을 하나하나 배워 보자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39207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2-19 Visual Studio </a:t>
            </a:r>
            <a:r>
              <a:rPr lang="ko-KR" altLang="en-US" sz="1600" dirty="0" smtClean="0"/>
              <a:t>옵션 창에서 텍스트 편집기 글꼴 변경하기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918" y="2763534"/>
            <a:ext cx="6375183" cy="371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표현함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표현할 수 있는 범용 행렬 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정수 값을 가질 수 있는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특별한 형태의 이차원 행렬이기 때문에 영상도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표현할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저장된 영상을 화면에 출력하기 위해서는 일단 영상 파일로부터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화면에 출력하는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호출하면 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작업을 수행하는 전체 소스 코드를 나타냄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5807"/>
            <a:ext cx="7406291" cy="2766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113" y="1527969"/>
            <a:ext cx="7516700" cy="363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527969"/>
            <a:ext cx="7430173" cy="4384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다수의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모두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네임스페이스로 선언되어 있기 때문에 각각의 함수와 클래스 이름 앞에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붙여서 코드가 작성되어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붙여서 코드를 작성하면 코드도 길어지고 타이핑도 번거로운 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맨 위에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using namespace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문장을 추가하고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소스 코드에서는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생략하는 것이 편리함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더불어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입출력을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using namespace std;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문장을 추가해서 사용하는 것이 편리함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내려받은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ch02/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7365081" cy="350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역사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인텔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(Intel)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개발된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IPL(Image Primitive Library)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기반으로 만들어지기 시작함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일반에 공개되어 오픈 소스로서 개발이 진행됨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1.0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버전이 정식으로 배포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언어를 기반으로 구현됨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컴퓨터 비전 알고리즘이 주로 구조체와 함수로 구현됨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데이터는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IplImage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구조체를 이용하여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1.0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버전이 나온 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발표됨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인터페이스를 채택함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클래스를 사용하여 영상 데이터를 표현하기 시작함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사용함으로써 메모리 관리가 좀 더 수월해지고 소스 코드 작성이 더욱 편리해짐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지속적인 소규모 버전업이 진행되면서 새로운 알고리즘 구현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 개선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병렬 처리 기능 강화 등이 추가됨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401008"/>
            <a:ext cx="7319963" cy="392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소스 코드를 제대로 입력하였으면 이제 다시 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실행해 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메뉴를 실행하고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에러가 발생하지 않았다면 디버깅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디버그하지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않고 시작 메뉴를 선택하여 프로그램을 실행하자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프로그램을 실행해 보면 영상이 화면에 출력되지 않고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‘Image load failed!’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출력되고 프로그램이 종료됨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2-20 </a:t>
            </a:r>
            <a:r>
              <a:rPr lang="ko-KR" altLang="en-US" sz="1600" b="1" dirty="0" smtClean="0"/>
              <a:t>영상 불러오기 실패 시 </a:t>
            </a:r>
            <a:r>
              <a:rPr lang="en-US" altLang="ko-KR" sz="1600" b="1" dirty="0" err="1" smtClean="0"/>
              <a:t>HelloCV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797621"/>
            <a:ext cx="7975383" cy="1828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창에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 load failed!’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출력되었다는 것은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14~17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 블록이 수행되었다는 것을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실행되면서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불러오는 작업이 실패한 것임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존재하지 않기 때문임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ch02/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복사하여 여러분이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폴더에 저장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디버깅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디버그하지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않고 시작 메뉴를 선택하여 프로그램을 실행하면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창에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나타나는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2-21 lenna.bmp </a:t>
            </a:r>
            <a:r>
              <a:rPr lang="ko-KR" altLang="en-US" sz="1600" b="1" dirty="0" smtClean="0"/>
              <a:t>파일 영상을 화면에 출력하기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737716"/>
            <a:ext cx="6274714" cy="383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영상을 화면에 출력하기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저장되어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lenna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영상은 영상 처리 및 컴퓨터 비전 분야에서 테스트용으로 널리 사용되는 영상임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영상은 이 책에서 설명하는 다양한 예제 프로그램에서도 테스트 영상으로 자주 사용됨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새 창에 레나 영상을 출력하고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키보드의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아무키나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누르면 창이 사라지면서 프로그램이 종료됨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먼저 영상 파일을 불러올 때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대해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파일을 불러와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변환하여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인자의 타입으로 지정된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이름 재정의임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파일 이름만 지정하면 프로그램 작업 폴더에 위치한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다른 폴더의 파일을 불러오려면 절대 경로 또는 상대 경로 형식으로 파일 위치를 지정해야 함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161646"/>
            <a:ext cx="7613410" cy="1486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 파일을 불러올 때 사용할 컬러 모드와 영상 크기를 지정하는 플래그임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ImreadModes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열거형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상수를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기본값으로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IMREAD_COLOR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지정되어 있기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호출 시 두 번째 인자를 지정하지 않으면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형식으로 영상을 불러옴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342900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2-4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ImreadModes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041" y="3774642"/>
            <a:ext cx="8094663" cy="147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4" y="1470362"/>
            <a:ext cx="7833422" cy="190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저장되어 있는 영상 데이터를 파일로 저장하기 위해서는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imwrite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133" y="2468811"/>
            <a:ext cx="7651750" cy="228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imwrite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저장되어 있는 영상 데이터를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이름의 파일로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파일 형식은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filename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문자열에 포함된 파일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의해 결정됨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인자에는 저장할 파일 형식에 의존적인 별도의 옵션을 지정할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params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인자의 형식은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std::vector&lt;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지정하며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옵션 플래그와 실제 값을 정수 값 두 개의 쌍으로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저장된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 저장할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JPEG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압축률을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95%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지정하고 싶다면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IMWRITE_JPEG_QUALITY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플래그가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JPEG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압축률을 나타내는 옵션 플래그임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309966"/>
            <a:ext cx="41275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역사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월에 발표됨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구조가 크게 개선되었고 전반적인 성능이 향상됨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사용성을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확대한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T-API(Transparent API)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지원하기 시작함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유료로 사용해야 했던 인텔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IPP(Integrated Performance Primitives)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일부를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무료로 사용할 수 있게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월에 발표된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3.3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버전에서는 최근에 각광받고 있는 심층 신경망을 지원하는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모듈이 기본 소스에 포함되기 시작함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AVX/AVX2/SSE4.x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최적화가 추가됨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C++11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문법도 지원하기 시작함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불러온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데이터가 정상적으로 불러왔는지를 확인하기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Mat::empty()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함수이며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원형과 동작 방식은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객체에 저장되어 있는 영상 데이터를 화면에 나타내기 위해서는 먼저 영상 출력을 위한 빈 창을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사용하는 함수가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namedWindow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함수의 원형은 다음과 같음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806995"/>
            <a:ext cx="7621588" cy="91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333" y="4696354"/>
            <a:ext cx="7644943" cy="116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namedWindow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개의 인자로 구성되어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인자는 기본 인자가 있으므로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winname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 하나만 지정하여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체제에서는 각각의 창을 구분하기 위해 핸들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(handle)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숫자 값을 사용하지만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각각의 창에 고유한 문자열을 부여하여 각각의 창을 구분함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창을 만들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winname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고유한 문자열을 지정해야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winname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지정한 창의 고유 이름은 실제 생성되는 창의상단 제목 표시줄에 출력됨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namedWindow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flags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새로 생성하는 창의 속성을 지정하는 용도로 사용됨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4293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2-5 </a:t>
            </a:r>
            <a:r>
              <a:rPr lang="ko-KR" altLang="en-US" sz="1600" b="1" dirty="0" smtClean="0"/>
              <a:t>주요 </a:t>
            </a:r>
            <a:r>
              <a:rPr lang="en-US" altLang="ko-KR" sz="1600" b="1" dirty="0" err="1" smtClean="0"/>
              <a:t>WindowFlags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835" y="4581140"/>
            <a:ext cx="7593013" cy="201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namedWindow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생성된 영상 출력 창은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destroyAllWindows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닫을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하나의 창을 닫을 때 사용하고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destroyAllWindows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열려 있는 모든 창을 닫을 때 사용함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083358"/>
            <a:ext cx="7656502" cy="117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프로그램이 완전히 종료되는 경우에는 운영 체제에 의해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프로그램이 사용하던 모든 자원이 해제됨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namedWindow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만들어진 창도 모두 자동으로 닫힘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소스 코드에서도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destroyAllWindows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명시적으로 호출하지 않았지만 프로그램 종료 시 영상 출력 창이 자동으로 닫히는 것을 확인함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중에 창을 닫고 싶을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destroyAllWindows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영상 출력 창과 관련된 함수 중에는 창 크기를 바꾸거나 위치를 바꿀 수 있는 함수도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창 위치를 변경하는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5099603"/>
            <a:ext cx="7478713" cy="142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moveWindow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winname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이름의 창을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위치로 이동시킴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좌표는 모니터 전체 화면에서의 좌표를 나타내며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모니터 좌측 상단을 원점으로 간주함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중에 영상 출력 창의 크기를 변경하고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resizeWindow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4279" y="3371393"/>
            <a:ext cx="7526771" cy="142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함수의 인자로 전달하는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width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크기는 창 전체 크기가 아니라 창의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(view)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영역에 나타나는 영상 크기를 의미함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resizeWindow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변경된 창 크기는 창의 제목 표시줄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경계선 두께로 인해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width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크기보다 약간 큰 형태로 결정됨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WINDOW_AUTOSIZE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플래그를 사용하여 만들어진 영상 출력 창은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resizeWindow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크기를 변경할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객체에 저장된 영상 데이터를 화면에 출력하는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대해 알아보자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235498"/>
            <a:ext cx="7735402" cy="115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영상이라면 픽셀 값을 그대로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스케일 밝기 형태로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영상이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영상이라면 색상 채널이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(Blue),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(Green),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(Red)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순서로 되어 있다고 간주하여 색상을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부호 없는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정수형이라면 행렬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나눈 값을 영상의 밝기 값으로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행렬이라면 행렬 원소에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곱한 값을 밝기 값으로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되어 있는 점이 조금 특이함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전달함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프로그램에서 사용했던 소스 코드를 다시 써보면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변수이지만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인자로 전달된 것을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Mat, 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다양한 객체를 표현할 수 있는 인터페이스 클래스이며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입력에 해당하는 인자의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설명에서 인자 타입이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되어 있으면 대부분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전달한다고 생각하여도 무방함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6728" y="2276860"/>
            <a:ext cx="36957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spc="-15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pc="-15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pc="-150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spc="-15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HelloCV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사용된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주요 함수 설명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호출되는 시점에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winname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해당하는 창이 없으면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WINDOW_AUTOSIZE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속성의 창을 새로 만들어서 영상을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Ctrl + 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눌러 영상 출력 창에 나타난 영상 데이터를 비트맵 형식으로 클립보드로 복사할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Ctrl + 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눌러서 파일 형태로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HelloCV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프로그램에서 마지막으로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waitKey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사용자로부터 키보드 입력을 받는 용도로 사용됨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1741" y="4005070"/>
            <a:ext cx="7827963" cy="1218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역사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월에 발표됨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가장 큰 변화는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필수 지원임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지원하는 컴파일러 환경에서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문법을 기본적으로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포인터 또는 함수 객체 대신 람다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표현식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(lambda expression)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사용할 수 있게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 초기화 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C++11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초기화 방법을 사용할 수 있게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 기능이 강화되어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AlexNet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Inception v2,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Resnet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VGG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분류기뿐만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아니라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Mask-RCNN, tiny YOLO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최신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네트워크 구조를 지원함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검출하고 해석하는 기능도 새롭게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오래된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API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지원이 종료되어 더 이상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IplImage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구조체 등을 사용할 수 없음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역사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개요와 설치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버전과 주요 특징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059" y="2334467"/>
            <a:ext cx="61214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Words>4015</Words>
  <Application>Microsoft Office PowerPoint</Application>
  <PresentationFormat>화면 슬라이드 쇼(4:3)</PresentationFormat>
  <Paragraphs>424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78</vt:i4>
      </vt:variant>
    </vt:vector>
  </HeadingPairs>
  <TitlesOfParts>
    <vt:vector size="88" baseType="lpstr">
      <vt:lpstr>KoPub돋움체_Pro Bold</vt:lpstr>
      <vt:lpstr>KoPub돋움체_Pro Light</vt:lpstr>
      <vt:lpstr>KoPub돋움체_Pro Medium</vt:lpstr>
      <vt:lpstr>Arial</vt:lpstr>
      <vt:lpstr>Calibri</vt:lpstr>
      <vt:lpstr>Verdana</vt:lpstr>
      <vt:lpstr>Wingdings</vt:lpstr>
      <vt:lpstr>맑은 고딕</vt:lpstr>
      <vt:lpstr>1_Office Theme</vt:lpstr>
      <vt:lpstr>2_Office Theme</vt:lpstr>
      <vt:lpstr>CHAPTER 02</vt:lpstr>
      <vt:lpstr>PowerPoint 프레젠테이션</vt:lpstr>
      <vt:lpstr>2.1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1. OpenCV 개요와 설치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 OpenCV 설치하기</vt:lpstr>
      <vt:lpstr>2.2 OpenCV 사용하기: HelloCV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1. OpenCV 프로젝트 만들기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2. 영상을 화면에 출력하기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  <vt:lpstr>3. HelloCV에서 사용된 OpenCV 주요 함수 설명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kds</cp:lastModifiedBy>
  <cp:revision>165</cp:revision>
  <cp:lastPrinted>2016-08-10T06:58:55Z</cp:lastPrinted>
  <dcterms:created xsi:type="dcterms:W3CDTF">2013-04-05T19:58:06Z</dcterms:created>
  <dcterms:modified xsi:type="dcterms:W3CDTF">2024-08-16T11:51:14Z</dcterms:modified>
</cp:coreProperties>
</file>